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932"/>
    <a:srgbClr val="D4C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44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2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22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6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99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25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81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185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6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66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79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7B94-8B4E-44C0-817C-17E00E80A75E}" type="datetimeFigureOut">
              <a:rPr lang="es-MX" smtClean="0"/>
              <a:t>06/11/2020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E5F3-0316-4023-868C-4FC0672EE2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36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22528"/>
            <a:ext cx="12192000" cy="761258"/>
          </a:xfrm>
          <a:solidFill>
            <a:srgbClr val="D4C499"/>
          </a:solidFill>
        </p:spPr>
        <p:txBody>
          <a:bodyPr>
            <a:noAutofit/>
          </a:bodyPr>
          <a:lstStyle/>
          <a:p>
            <a:pPr algn="ctr"/>
            <a:r>
              <a:rPr lang="es-MX" sz="1400" b="1">
                <a:solidFill>
                  <a:srgbClr val="691932"/>
                </a:solidFill>
                <a:latin typeface="Montserrat" panose="00000500000000000000" pitchFamily="2" charset="0"/>
              </a:rPr>
              <a:t>Padrón </a:t>
            </a:r>
            <a:r>
              <a:rPr lang="es-MX" sz="1400" b="1" dirty="0">
                <a:solidFill>
                  <a:srgbClr val="691932"/>
                </a:solidFill>
                <a:latin typeface="Montserrat" panose="00000500000000000000" pitchFamily="2" charset="0"/>
              </a:rPr>
              <a:t>de beneficiarios del Programa U080 “</a:t>
            </a:r>
            <a:r>
              <a:rPr lang="es-ES" sz="1400" b="1" dirty="0">
                <a:solidFill>
                  <a:srgbClr val="691932"/>
                </a:solidFill>
                <a:latin typeface="Montserrat" panose="00000500000000000000" pitchFamily="2" charset="0"/>
              </a:rPr>
              <a:t>Apoyo a Centros y organizaciones de educación” tipo superior</a:t>
            </a:r>
            <a:br>
              <a:rPr lang="es-ES" sz="1400" b="1" dirty="0">
                <a:solidFill>
                  <a:srgbClr val="691932"/>
                </a:solidFill>
                <a:latin typeface="Montserrat" panose="00000500000000000000" pitchFamily="2" charset="0"/>
              </a:rPr>
            </a:br>
            <a:r>
              <a:rPr lang="es-ES" sz="1400" b="1" dirty="0">
                <a:solidFill>
                  <a:srgbClr val="691932"/>
                </a:solidFill>
                <a:latin typeface="Montserrat" panose="00000500000000000000" pitchFamily="2" charset="0"/>
              </a:rPr>
              <a:t>Subsecretaría de Educación Superior</a:t>
            </a:r>
            <a:br>
              <a:rPr lang="es-ES" sz="1400" b="1" dirty="0">
                <a:solidFill>
                  <a:srgbClr val="691932"/>
                </a:solidFill>
                <a:latin typeface="Montserrat" panose="00000500000000000000" pitchFamily="2" charset="0"/>
              </a:rPr>
            </a:br>
            <a:r>
              <a:rPr lang="es-MX" sz="1400" b="1" dirty="0">
                <a:solidFill>
                  <a:srgbClr val="691932"/>
                </a:solidFill>
                <a:latin typeface="Montserrat" panose="00000500000000000000" pitchFamily="2" charset="0"/>
              </a:rPr>
              <a:t>Año fiscal 2020*</a:t>
            </a:r>
            <a:endParaRPr lang="es-MX" sz="1400" dirty="0">
              <a:solidFill>
                <a:srgbClr val="691932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84353"/>
              </p:ext>
            </p:extLst>
          </p:nvPr>
        </p:nvGraphicFramePr>
        <p:xfrm>
          <a:off x="952963" y="2731227"/>
          <a:ext cx="10286074" cy="1768512"/>
        </p:xfrm>
        <a:graphic>
          <a:graphicData uri="http://schemas.openxmlformats.org/drawingml/2006/table">
            <a:tbl>
              <a:tblPr/>
              <a:tblGrid>
                <a:gridCol w="1506818">
                  <a:extLst>
                    <a:ext uri="{9D8B030D-6E8A-4147-A177-3AD203B41FA5}">
                      <a16:colId xmlns:a16="http://schemas.microsoft.com/office/drawing/2014/main" val="3976040123"/>
                    </a:ext>
                  </a:extLst>
                </a:gridCol>
                <a:gridCol w="5521151">
                  <a:extLst>
                    <a:ext uri="{9D8B030D-6E8A-4147-A177-3AD203B41FA5}">
                      <a16:colId xmlns:a16="http://schemas.microsoft.com/office/drawing/2014/main" val="4205604831"/>
                    </a:ext>
                  </a:extLst>
                </a:gridCol>
                <a:gridCol w="1464815">
                  <a:extLst>
                    <a:ext uri="{9D8B030D-6E8A-4147-A177-3AD203B41FA5}">
                      <a16:colId xmlns:a16="http://schemas.microsoft.com/office/drawing/2014/main" val="2509914416"/>
                    </a:ext>
                  </a:extLst>
                </a:gridCol>
                <a:gridCol w="1793290">
                  <a:extLst>
                    <a:ext uri="{9D8B030D-6E8A-4147-A177-3AD203B41FA5}">
                      <a16:colId xmlns:a16="http://schemas.microsoft.com/office/drawing/2014/main" val="1217753157"/>
                    </a:ext>
                  </a:extLst>
                </a:gridCol>
              </a:tblGrid>
              <a:tr h="44697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Entidad Federativa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Institución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RFC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Recursos asignados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>
                          <a:solidFill>
                            <a:srgbClr val="691932"/>
                          </a:solidFill>
                          <a:effectLst/>
                          <a:latin typeface="Calibri" panose="020F0502020204030204" pitchFamily="34" charset="0"/>
                        </a:rPr>
                        <a:t>(pesos)</a:t>
                      </a:r>
                      <a:endParaRPr lang="es-MX" sz="1400" b="1" i="0" u="none" strike="noStrike" dirty="0">
                        <a:solidFill>
                          <a:srgbClr val="6919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73917"/>
                  </a:ext>
                </a:extLst>
              </a:tr>
              <a:tr h="6125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Chiapas /Centro Regional de Formación Docente e Investigación Educativa en el Estado de Chiapas (CRESUR)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GEC8501013X9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6,000,000.00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815119"/>
                  </a:ext>
                </a:extLst>
              </a:tr>
              <a:tr h="7089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del Estado de Tamaulipas/ Centro Regional de Formación Docente e Investigación Educativa en el Estado de Tamaulipas (CRETAM)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SFG210216AJ9</a:t>
                      </a: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4,000,000.00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83357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442B88C-E586-48AF-ABAE-C74AB149EB8A}"/>
              </a:ext>
            </a:extLst>
          </p:cNvPr>
          <p:cNvSpPr txBox="1"/>
          <p:nvPr/>
        </p:nvSpPr>
        <p:spPr>
          <a:xfrm>
            <a:off x="926330" y="4574214"/>
            <a:ext cx="10286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*Información actualizada al 31 de octubre de 2020.</a:t>
            </a:r>
            <a:endParaRPr lang="es-MX" sz="1100" dirty="0"/>
          </a:p>
        </p:txBody>
      </p:sp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3BFB6C-116F-4621-864F-D462571D2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33" y="41133"/>
            <a:ext cx="8052935" cy="13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88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96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Padrón de beneficiarios del Programa U080 “Apoyo a Centros y organizaciones de educación” tipo superior Subsecretaría de Educación Superior Año fiscal 2020*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Población objetivo Programa U080. Apoyos a Centros y Organizaciones de Educación</dc:title>
  <dc:creator>Betzabe Prieto Escutia</dc:creator>
  <cp:lastModifiedBy>Ronin Ronin</cp:lastModifiedBy>
  <cp:revision>25</cp:revision>
  <cp:lastPrinted>2019-10-11T21:11:51Z</cp:lastPrinted>
  <dcterms:created xsi:type="dcterms:W3CDTF">2019-10-09T19:10:05Z</dcterms:created>
  <dcterms:modified xsi:type="dcterms:W3CDTF">2020-11-06T23:58:01Z</dcterms:modified>
</cp:coreProperties>
</file>