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1932"/>
    <a:srgbClr val="D4C4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86" d="100"/>
          <a:sy n="86" d="100"/>
        </p:scale>
        <p:origin x="37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7B94-8B4E-44C0-817C-17E00E80A75E}" type="datetimeFigureOut">
              <a:rPr lang="es-MX" smtClean="0"/>
              <a:t>06/11/2020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E5F3-0316-4023-868C-4FC0672EE2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0443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7B94-8B4E-44C0-817C-17E00E80A75E}" type="datetimeFigureOut">
              <a:rPr lang="es-MX" smtClean="0"/>
              <a:t>06/11/2020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E5F3-0316-4023-868C-4FC0672EE2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029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7B94-8B4E-44C0-817C-17E00E80A75E}" type="datetimeFigureOut">
              <a:rPr lang="es-MX" smtClean="0"/>
              <a:t>06/11/2020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E5F3-0316-4023-868C-4FC0672EE2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9223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7B94-8B4E-44C0-817C-17E00E80A75E}" type="datetimeFigureOut">
              <a:rPr lang="es-MX" smtClean="0"/>
              <a:t>06/11/2020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E5F3-0316-4023-868C-4FC0672EE2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65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7B94-8B4E-44C0-817C-17E00E80A75E}" type="datetimeFigureOut">
              <a:rPr lang="es-MX" smtClean="0"/>
              <a:t>06/11/2020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E5F3-0316-4023-868C-4FC0672EE2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2996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7B94-8B4E-44C0-817C-17E00E80A75E}" type="datetimeFigureOut">
              <a:rPr lang="es-MX" smtClean="0"/>
              <a:t>06/11/2020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E5F3-0316-4023-868C-4FC0672EE2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250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7B94-8B4E-44C0-817C-17E00E80A75E}" type="datetimeFigureOut">
              <a:rPr lang="es-MX" smtClean="0"/>
              <a:t>06/11/2020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E5F3-0316-4023-868C-4FC0672EE2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4815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7B94-8B4E-44C0-817C-17E00E80A75E}" type="datetimeFigureOut">
              <a:rPr lang="es-MX" smtClean="0"/>
              <a:t>06/11/2020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E5F3-0316-4023-868C-4FC0672EE2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1850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7B94-8B4E-44C0-817C-17E00E80A75E}" type="datetimeFigureOut">
              <a:rPr lang="es-MX" smtClean="0"/>
              <a:t>06/11/2020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E5F3-0316-4023-868C-4FC0672EE2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6861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7B94-8B4E-44C0-817C-17E00E80A75E}" type="datetimeFigureOut">
              <a:rPr lang="es-MX" smtClean="0"/>
              <a:t>06/11/2020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E5F3-0316-4023-868C-4FC0672EE2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4667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7B94-8B4E-44C0-817C-17E00E80A75E}" type="datetimeFigureOut">
              <a:rPr lang="es-MX" smtClean="0"/>
              <a:t>06/11/2020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E5F3-0316-4023-868C-4FC0672EE2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7791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37B94-8B4E-44C0-817C-17E00E80A75E}" type="datetimeFigureOut">
              <a:rPr lang="es-MX" smtClean="0"/>
              <a:t>06/11/2020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1E5F3-0316-4023-868C-4FC0672EE2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9361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19044"/>
              </p:ext>
            </p:extLst>
          </p:nvPr>
        </p:nvGraphicFramePr>
        <p:xfrm>
          <a:off x="461639" y="1632834"/>
          <a:ext cx="11122045" cy="504317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260629">
                  <a:extLst>
                    <a:ext uri="{9D8B030D-6E8A-4147-A177-3AD203B41FA5}">
                      <a16:colId xmlns:a16="http://schemas.microsoft.com/office/drawing/2014/main" val="3506962535"/>
                    </a:ext>
                  </a:extLst>
                </a:gridCol>
                <a:gridCol w="7466120">
                  <a:extLst>
                    <a:ext uri="{9D8B030D-6E8A-4147-A177-3AD203B41FA5}">
                      <a16:colId xmlns:a16="http://schemas.microsoft.com/office/drawing/2014/main" val="3935095255"/>
                    </a:ext>
                  </a:extLst>
                </a:gridCol>
                <a:gridCol w="2395296">
                  <a:extLst>
                    <a:ext uri="{9D8B030D-6E8A-4147-A177-3AD203B41FA5}">
                      <a16:colId xmlns:a16="http://schemas.microsoft.com/office/drawing/2014/main" val="3445718414"/>
                    </a:ext>
                  </a:extLst>
                </a:gridCol>
              </a:tblGrid>
              <a:tr h="40968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4457700" algn="l"/>
                        </a:tabLst>
                      </a:pPr>
                      <a:r>
                        <a:rPr lang="es-MX" sz="1400" dirty="0">
                          <a:solidFill>
                            <a:srgbClr val="691932"/>
                          </a:solidFill>
                          <a:effectLst/>
                        </a:rPr>
                        <a:t>Poblaciones</a:t>
                      </a:r>
                      <a:endParaRPr lang="es-MX" sz="1200" dirty="0">
                        <a:solidFill>
                          <a:srgbClr val="69193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4457700" algn="l"/>
                        </a:tabLst>
                      </a:pPr>
                      <a:r>
                        <a:rPr lang="es-MX" sz="1400" dirty="0">
                          <a:solidFill>
                            <a:srgbClr val="691932"/>
                          </a:solidFill>
                          <a:effectLst/>
                        </a:rPr>
                        <a:t>Definición</a:t>
                      </a:r>
                      <a:endParaRPr lang="es-MX" sz="1200" dirty="0">
                        <a:solidFill>
                          <a:srgbClr val="69193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4457700" algn="l"/>
                        </a:tabLst>
                      </a:pPr>
                      <a:r>
                        <a:rPr lang="es-MX" sz="1400" dirty="0">
                          <a:solidFill>
                            <a:srgbClr val="691932"/>
                          </a:solidFill>
                          <a:effectLst/>
                        </a:rPr>
                        <a:t>Unidad de Medida</a:t>
                      </a:r>
                      <a:endParaRPr lang="es-MX" sz="1200" dirty="0">
                        <a:solidFill>
                          <a:srgbClr val="69193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479594"/>
                  </a:ext>
                </a:extLst>
              </a:tr>
              <a:tr h="1359589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4457700" algn="l"/>
                        </a:tabLst>
                      </a:pPr>
                      <a:r>
                        <a:rPr lang="es-MX" sz="1400" dirty="0">
                          <a:solidFill>
                            <a:srgbClr val="691932"/>
                          </a:solidFill>
                          <a:effectLst/>
                        </a:rPr>
                        <a:t>Potencial </a:t>
                      </a:r>
                      <a:endParaRPr lang="es-MX" sz="1200" dirty="0">
                        <a:solidFill>
                          <a:srgbClr val="69193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457700" algn="l"/>
                        </a:tabLst>
                      </a:pPr>
                      <a:r>
                        <a:rPr lang="es-ES" sz="1350" dirty="0">
                          <a:effectLst/>
                        </a:rPr>
                        <a:t>Entidades federativas,  Organizaciones o Centros que apoyen o desarrollen la investigación, la mejora en la pertinencia de la oferta educativa, la formación académica de los profesionales de la educación; la innovación y la tecnología en beneficio de la educación superior, las sociedades o asociaciones civiles indicadas en el artículo segundo transitorio del decreto por el que se reforma la fracción VI del artículo 175 Bis del Reglamento de la Ley Federal de Presupuesto y Responsabilidad Hacendaria</a:t>
                      </a:r>
                      <a:endParaRPr lang="es-MX" sz="1350" dirty="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457700" algn="l"/>
                        </a:tabLst>
                      </a:pPr>
                      <a:r>
                        <a:rPr lang="es-MX" sz="1350" dirty="0">
                          <a:effectLst/>
                        </a:rPr>
                        <a:t>Entidades Federativas, Centro u Organización de Educación</a:t>
                      </a:r>
                      <a:endParaRPr lang="es-MX" sz="1350" dirty="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71521380"/>
                  </a:ext>
                </a:extLst>
              </a:tr>
              <a:tr h="1638726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4457700" algn="l"/>
                        </a:tabLst>
                      </a:pPr>
                      <a:r>
                        <a:rPr lang="es-MX" sz="1400" dirty="0">
                          <a:solidFill>
                            <a:srgbClr val="691932"/>
                          </a:solidFill>
                          <a:effectLst/>
                        </a:rPr>
                        <a:t>Objetivo</a:t>
                      </a:r>
                      <a:endParaRPr lang="es-MX" sz="1200" dirty="0">
                        <a:solidFill>
                          <a:srgbClr val="69193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457700" algn="l"/>
                        </a:tabLst>
                      </a:pPr>
                      <a:r>
                        <a:rPr lang="es-ES" sz="1350" dirty="0">
                          <a:effectLst/>
                        </a:rPr>
                        <a:t>Entidades federativas,  Organizaciones o Centros que apoyen o desarrollen la investigación, la mejora en la pertinencia de la oferta educativa, la formación académica de los profesionales de la educación; la innovación y la tecnología en beneficio de la educación superior las sociedades o asociaciones civiles indicadas en el artículo segundo transitorio del decreto por el que se reforma la fracción VI del artículo 175 Bis del Reglamento de la Ley Federal de Presupuesto y Responsabilidad Hacendaria, que enfrentan problemas para lograr la continuidad de la operación y prestación de sus servicios educativos. </a:t>
                      </a:r>
                      <a:endParaRPr lang="es-MX" sz="1350" dirty="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457700" algn="l"/>
                        </a:tabLst>
                      </a:pPr>
                      <a:r>
                        <a:rPr lang="es-MX" sz="1350" dirty="0">
                          <a:effectLst/>
                        </a:rPr>
                        <a:t>Entidades Federativas, Centro u Organización de Educación</a:t>
                      </a:r>
                      <a:endParaRPr lang="es-MX" sz="1350" dirty="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79069554"/>
                  </a:ext>
                </a:extLst>
              </a:tr>
              <a:tr h="1635178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4457700" algn="l"/>
                        </a:tabLst>
                      </a:pPr>
                      <a:r>
                        <a:rPr lang="es-MX" sz="1400" dirty="0">
                          <a:solidFill>
                            <a:srgbClr val="691932"/>
                          </a:solidFill>
                          <a:effectLst/>
                        </a:rPr>
                        <a:t>Atendida</a:t>
                      </a:r>
                      <a:endParaRPr lang="es-MX" sz="1200" dirty="0">
                        <a:solidFill>
                          <a:srgbClr val="69193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4457700" algn="l"/>
                        </a:tabLst>
                      </a:pPr>
                      <a:r>
                        <a:rPr lang="es-ES" sz="1350" dirty="0">
                          <a:effectLst/>
                        </a:rPr>
                        <a:t>Entidades federativas,  Organizaciones o Centros que apoyen o desarrollen la investigación, la mejora en la pertinencia de la oferta educativa, la formación académica de los profesionales de la educación; la innovación y la tecnología en beneficio de la educación superior las sociedades o asociaciones civiles indicadas en el artículo segundo transitorio del decreto por el que se reforma la fracción VI del artículo 175 Bis del Reglamento de la Ley Federal de Presupuesto y Responsabilidad Hacendaria</a:t>
                      </a:r>
                      <a:r>
                        <a:rPr lang="es-MX" sz="1350" dirty="0">
                          <a:effectLst/>
                        </a:rPr>
                        <a:t>, que solicitan recursos y le son asignados para su operación</a:t>
                      </a:r>
                      <a:endParaRPr lang="es-MX" sz="1350" dirty="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457700" algn="l"/>
                        </a:tabLst>
                      </a:pPr>
                      <a:r>
                        <a:rPr lang="es-MX" sz="1350" dirty="0">
                          <a:effectLst/>
                        </a:rPr>
                        <a:t>Entidades Federativas, Centro u Organización de Educación</a:t>
                      </a:r>
                      <a:endParaRPr lang="es-MX" sz="1350" dirty="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2001664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" y="832849"/>
            <a:ext cx="12191999" cy="369332"/>
          </a:xfrm>
          <a:prstGeom prst="rect">
            <a:avLst/>
          </a:prstGeom>
          <a:solidFill>
            <a:srgbClr val="D4C499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457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457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457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457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457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457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457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457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457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57700" algn="l"/>
              </a:tabLst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rgbClr val="691932"/>
                </a:solidFill>
                <a:effectLst/>
                <a:latin typeface="Montserrat" panose="000005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PP U080. APOYO A CENTRO Y ORGANIZACIONES DE EDUCACIÓN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rgbClr val="691932"/>
              </a:solidFill>
              <a:effectLst/>
              <a:latin typeface="Montserrat" panose="00000500000000000000" pitchFamily="2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455219" y="1269922"/>
            <a:ext cx="90634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457700" algn="l"/>
              </a:tabLst>
            </a:pPr>
            <a:r>
              <a:rPr lang="es-MX" altLang="es-MX" dirty="0">
                <a:solidFill>
                  <a:srgbClr val="691932"/>
                </a:solidFill>
                <a:latin typeface="Montserrat" panose="000005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Formato de definición y cuantificación de poblaciones, 2020</a:t>
            </a:r>
            <a:endParaRPr lang="es-MX" altLang="es-MX" dirty="0">
              <a:solidFill>
                <a:srgbClr val="691932"/>
              </a:solidFill>
              <a:latin typeface="Montserrat" panose="00000500000000000000" pitchFamily="2" charset="0"/>
            </a:endParaRPr>
          </a:p>
        </p:txBody>
      </p:sp>
      <p:pic>
        <p:nvPicPr>
          <p:cNvPr id="3" name="Imagen 2" descr="Imagen que contiene Texto&#10;&#10;Descripción generada automáticamente">
            <a:extLst>
              <a:ext uri="{FF2B5EF4-FFF2-40B4-BE49-F238E27FC236}">
                <a16:creationId xmlns:a16="http://schemas.microsoft.com/office/drawing/2014/main" id="{FDFF8174-51F3-48FB-9AE1-435A638A98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4804805" cy="832849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40020811-B88D-410A-B7DF-45D46B1D9EF4}"/>
              </a:ext>
            </a:extLst>
          </p:cNvPr>
          <p:cNvSpPr txBox="1"/>
          <p:nvPr/>
        </p:nvSpPr>
        <p:spPr>
          <a:xfrm>
            <a:off x="8309499" y="248576"/>
            <a:ext cx="3882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dirty="0">
                <a:solidFill>
                  <a:srgbClr val="691932"/>
                </a:solidFill>
              </a:rPr>
              <a:t>Subsecretaría de Educación Superior</a:t>
            </a:r>
            <a:endParaRPr lang="es-MX" b="1" dirty="0">
              <a:solidFill>
                <a:srgbClr val="6919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770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856409"/>
            <a:ext cx="12192000" cy="583781"/>
          </a:xfrm>
          <a:solidFill>
            <a:srgbClr val="D4C499"/>
          </a:solidFill>
        </p:spPr>
        <p:txBody>
          <a:bodyPr>
            <a:noAutofit/>
          </a:bodyPr>
          <a:lstStyle/>
          <a:p>
            <a:pPr algn="ctr"/>
            <a:r>
              <a:rPr lang="es-MX" sz="1800" b="1" dirty="0">
                <a:solidFill>
                  <a:srgbClr val="691932"/>
                </a:solidFill>
                <a:latin typeface="Montserrat" panose="00000500000000000000" pitchFamily="2" charset="0"/>
              </a:rPr>
              <a:t>Cuantificación de la Población objetivo, 2020</a:t>
            </a:r>
            <a:endParaRPr lang="es-MX" sz="1800" dirty="0">
              <a:solidFill>
                <a:srgbClr val="691932"/>
              </a:solidFill>
              <a:latin typeface="Montserrat" panose="00000500000000000000" pitchFamily="2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353977"/>
              </p:ext>
            </p:extLst>
          </p:nvPr>
        </p:nvGraphicFramePr>
        <p:xfrm>
          <a:off x="695604" y="1630397"/>
          <a:ext cx="10800793" cy="4265040"/>
        </p:xfrm>
        <a:graphic>
          <a:graphicData uri="http://schemas.openxmlformats.org/drawingml/2006/table">
            <a:tbl>
              <a:tblPr/>
              <a:tblGrid>
                <a:gridCol w="1113328">
                  <a:extLst>
                    <a:ext uri="{9D8B030D-6E8A-4147-A177-3AD203B41FA5}">
                      <a16:colId xmlns:a16="http://schemas.microsoft.com/office/drawing/2014/main" val="3604897951"/>
                    </a:ext>
                  </a:extLst>
                </a:gridCol>
                <a:gridCol w="1415386">
                  <a:extLst>
                    <a:ext uri="{9D8B030D-6E8A-4147-A177-3AD203B41FA5}">
                      <a16:colId xmlns:a16="http://schemas.microsoft.com/office/drawing/2014/main" val="3976040123"/>
                    </a:ext>
                  </a:extLst>
                </a:gridCol>
                <a:gridCol w="3009813">
                  <a:extLst>
                    <a:ext uri="{9D8B030D-6E8A-4147-A177-3AD203B41FA5}">
                      <a16:colId xmlns:a16="http://schemas.microsoft.com/office/drawing/2014/main" val="4205604831"/>
                    </a:ext>
                  </a:extLst>
                </a:gridCol>
                <a:gridCol w="1374344">
                  <a:extLst>
                    <a:ext uri="{9D8B030D-6E8A-4147-A177-3AD203B41FA5}">
                      <a16:colId xmlns:a16="http://schemas.microsoft.com/office/drawing/2014/main" val="2509914416"/>
                    </a:ext>
                  </a:extLst>
                </a:gridCol>
                <a:gridCol w="3887922">
                  <a:extLst>
                    <a:ext uri="{9D8B030D-6E8A-4147-A177-3AD203B41FA5}">
                      <a16:colId xmlns:a16="http://schemas.microsoft.com/office/drawing/2014/main" val="1033902028"/>
                    </a:ext>
                  </a:extLst>
                </a:gridCol>
              </a:tblGrid>
              <a:tr h="27777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691932"/>
                          </a:solidFill>
                          <a:effectLst/>
                          <a:latin typeface="Calibri" panose="020F0502020204030204" pitchFamily="34" charset="0"/>
                        </a:rPr>
                        <a:t>Año de Incorporación al Programa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691932"/>
                          </a:solidFill>
                          <a:effectLst/>
                          <a:latin typeface="Calibri" panose="020F0502020204030204" pitchFamily="34" charset="0"/>
                        </a:rPr>
                        <a:t>Entidad Federativa</a:t>
                      </a: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691932"/>
                          </a:solidFill>
                          <a:effectLst/>
                          <a:latin typeface="Calibri" panose="020F0502020204030204" pitchFamily="34" charset="0"/>
                        </a:rPr>
                        <a:t>Institución</a:t>
                      </a: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691932"/>
                          </a:solidFill>
                          <a:effectLst/>
                          <a:latin typeface="Calibri" panose="020F0502020204030204" pitchFamily="34" charset="0"/>
                        </a:rPr>
                        <a:t>RFC</a:t>
                      </a: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0" u="none" strike="noStrike" dirty="0">
                          <a:solidFill>
                            <a:srgbClr val="691932"/>
                          </a:solidFill>
                          <a:effectLst/>
                          <a:latin typeface="Calibri" panose="020F0502020204030204" pitchFamily="34" charset="0"/>
                        </a:rPr>
                        <a:t>Tipo</a:t>
                      </a:r>
                      <a:r>
                        <a:rPr lang="es-MX" sz="1400" b="1" i="0" u="none" strike="noStrike" baseline="0" dirty="0">
                          <a:solidFill>
                            <a:srgbClr val="691932"/>
                          </a:solidFill>
                          <a:effectLst/>
                          <a:latin typeface="Calibri" panose="020F0502020204030204" pitchFamily="34" charset="0"/>
                        </a:rPr>
                        <a:t> de Institución</a:t>
                      </a:r>
                      <a:endParaRPr lang="es-MX" sz="1400" b="1" i="0" u="none" strike="noStrike" dirty="0">
                        <a:solidFill>
                          <a:srgbClr val="69193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573917"/>
                  </a:ext>
                </a:extLst>
              </a:tr>
              <a:tr h="27777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Ciudad de México</a:t>
                      </a: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Nacional de Universidades e Instituciones de Educación Superior (ANUIES)</a:t>
                      </a: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ANU930617MQ5</a:t>
                      </a: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</a:t>
                      </a:r>
                      <a:r>
                        <a:rPr lang="es-MX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Civil. Conformada por 195 Instituciones de educación superior, que promueven la mejora integral en los campos de docencia e investigación y la extensión de la cultura y los servicios.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564368"/>
                  </a:ext>
                </a:extLst>
              </a:tr>
              <a:tr h="27777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Ciudad de México</a:t>
                      </a: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Investigación y Docencia Económicas, A.C. (CIDE)</a:t>
                      </a: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CID74112584A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Civil</a:t>
                      </a:r>
                      <a:r>
                        <a:rPr lang="es-MX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dedicada a la investigación y educación superior, especializado en ciencias sociales.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783215"/>
                  </a:ext>
                </a:extLst>
              </a:tr>
              <a:tr h="27777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Morelos</a:t>
                      </a: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del Estado de Morelos</a:t>
                      </a: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GEM720601TW9</a:t>
                      </a: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Gubernamental</a:t>
                      </a: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491864"/>
                  </a:ext>
                </a:extLst>
              </a:tr>
              <a:tr h="27777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Campeche</a:t>
                      </a: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Campechano</a:t>
                      </a: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ICA650901QP7</a:t>
                      </a: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Institución</a:t>
                      </a:r>
                      <a:r>
                        <a:rPr lang="es-MX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Pública de Educación Superior 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501690"/>
                  </a:ext>
                </a:extLst>
              </a:tr>
              <a:tr h="27777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Guerrero</a:t>
                      </a: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del Estado de Guerrero</a:t>
                      </a: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SFA830301521</a:t>
                      </a: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Gubernamental</a:t>
                      </a: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3720435"/>
                  </a:ext>
                </a:extLst>
              </a:tr>
              <a:tr h="27777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Campeche</a:t>
                      </a: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del Estado de Campeche</a:t>
                      </a: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GEC950401659</a:t>
                      </a: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Gubernamental</a:t>
                      </a: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1033309"/>
                  </a:ext>
                </a:extLst>
              </a:tr>
              <a:tr h="27777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Ciudad de México</a:t>
                      </a: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Universidad Nacional Autónoma de México</a:t>
                      </a: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UNA2907227Y5</a:t>
                      </a: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Institución</a:t>
                      </a:r>
                      <a:r>
                        <a:rPr lang="es-MX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Pública de Educación Superior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9743138"/>
                  </a:ext>
                </a:extLst>
              </a:tr>
              <a:tr h="27777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Chiapas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del Estado de Chiapas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GEC8501013X9</a:t>
                      </a: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Gubernamental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1815119"/>
                  </a:ext>
                </a:extLst>
              </a:tr>
              <a:tr h="27777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Tamaulipas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del Estado de Tamaulipas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SFG210216AJ9</a:t>
                      </a: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Gubernamental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9833571"/>
                  </a:ext>
                </a:extLst>
              </a:tr>
            </a:tbl>
          </a:graphicData>
        </a:graphic>
      </p:graphicFrame>
      <p:pic>
        <p:nvPicPr>
          <p:cNvPr id="3" name="Imagen 2" descr="Imagen que contiene Texto&#10;&#10;Descripción generada automáticamente">
            <a:extLst>
              <a:ext uri="{FF2B5EF4-FFF2-40B4-BE49-F238E27FC236}">
                <a16:creationId xmlns:a16="http://schemas.microsoft.com/office/drawing/2014/main" id="{EBE05C10-EBE2-4D57-B861-D8F74E797C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4804805" cy="832849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CF2789CD-109D-4B5D-B485-726A5395267F}"/>
              </a:ext>
            </a:extLst>
          </p:cNvPr>
          <p:cNvSpPr txBox="1"/>
          <p:nvPr/>
        </p:nvSpPr>
        <p:spPr>
          <a:xfrm>
            <a:off x="8309499" y="248576"/>
            <a:ext cx="3882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dirty="0">
                <a:solidFill>
                  <a:srgbClr val="691932"/>
                </a:solidFill>
              </a:rPr>
              <a:t>Subsecretaría de Educación Superior</a:t>
            </a:r>
            <a:endParaRPr lang="es-MX" b="1" dirty="0">
              <a:solidFill>
                <a:srgbClr val="6919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9887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502</Words>
  <Application>Microsoft Office PowerPoint</Application>
  <PresentationFormat>Panorámica</PresentationFormat>
  <Paragraphs>67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Tema de Office</vt:lpstr>
      <vt:lpstr>Presentación de PowerPoint</vt:lpstr>
      <vt:lpstr>Cuantificación de la Población objetivo, 2020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Población objetivo Programa U080. Apoyos a Centros y Organizaciones de Educación</dc:title>
  <dc:creator>Betzabe Prieto Escutia</dc:creator>
  <cp:lastModifiedBy>Ronin Ronin</cp:lastModifiedBy>
  <cp:revision>23</cp:revision>
  <cp:lastPrinted>2019-10-11T21:11:51Z</cp:lastPrinted>
  <dcterms:created xsi:type="dcterms:W3CDTF">2019-10-09T19:10:05Z</dcterms:created>
  <dcterms:modified xsi:type="dcterms:W3CDTF">2020-11-06T23:57:36Z</dcterms:modified>
</cp:coreProperties>
</file>